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notesMasterIdLst>
    <p:notesMasterId r:id="rId3"/>
  </p:notesMasterIdLst>
  <p:sldIdLst>
    <p:sldId id="262" r:id="rId2"/>
  </p:sldIdLst>
  <p:sldSz cx="7559675" cy="1069181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FFFF99"/>
    <a:srgbClr val="FF99CC"/>
    <a:srgbClr val="FF1E7D"/>
    <a:srgbClr val="66CCFF"/>
    <a:srgbClr val="CCCCFF"/>
    <a:srgbClr val="FF99FF"/>
    <a:srgbClr val="009999"/>
    <a:srgbClr val="FFCC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 autoAdjust="0"/>
  </p:normalViewPr>
  <p:slideViewPr>
    <p:cSldViewPr snapToGrid="0">
      <p:cViewPr varScale="1">
        <p:scale>
          <a:sx n="55" d="100"/>
          <a:sy n="55" d="100"/>
        </p:scale>
        <p:origin x="2405" y="67"/>
      </p:cViewPr>
      <p:guideLst>
        <p:guide orient="horz" pos="3368"/>
        <p:guide pos="23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151" cy="493080"/>
          </a:xfrm>
          <a:prstGeom prst="rect">
            <a:avLst/>
          </a:prstGeom>
        </p:spPr>
        <p:txBody>
          <a:bodyPr vert="horz" lIns="90601" tIns="45300" rIns="90601" bIns="4530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6043" y="0"/>
            <a:ext cx="2918150" cy="493080"/>
          </a:xfrm>
          <a:prstGeom prst="rect">
            <a:avLst/>
          </a:prstGeom>
        </p:spPr>
        <p:txBody>
          <a:bodyPr vert="horz" lIns="90601" tIns="45300" rIns="90601" bIns="45300" rtlCol="0"/>
          <a:lstStyle>
            <a:lvl1pPr algn="r">
              <a:defRPr sz="1200"/>
            </a:lvl1pPr>
          </a:lstStyle>
          <a:p>
            <a:fld id="{B563AA59-8E5E-4F32-BB4E-2FE488BE55B0}" type="datetimeFigureOut">
              <a:rPr kumimoji="1" lang="ja-JP" altLang="en-US" smtClean="0"/>
              <a:t>2023/10/23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60575" y="739775"/>
            <a:ext cx="2614613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1" tIns="45300" rIns="90601" bIns="4530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421" y="4686619"/>
            <a:ext cx="5388923" cy="4439289"/>
          </a:xfrm>
          <a:prstGeom prst="rect">
            <a:avLst/>
          </a:prstGeom>
        </p:spPr>
        <p:txBody>
          <a:bodyPr vert="horz" lIns="90601" tIns="45300" rIns="90601" bIns="4530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660"/>
            <a:ext cx="2918151" cy="493079"/>
          </a:xfrm>
          <a:prstGeom prst="rect">
            <a:avLst/>
          </a:prstGeom>
        </p:spPr>
        <p:txBody>
          <a:bodyPr vert="horz" lIns="90601" tIns="45300" rIns="90601" bIns="4530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6043" y="9371660"/>
            <a:ext cx="2918150" cy="493079"/>
          </a:xfrm>
          <a:prstGeom prst="rect">
            <a:avLst/>
          </a:prstGeom>
        </p:spPr>
        <p:txBody>
          <a:bodyPr vert="horz" lIns="90601" tIns="45300" rIns="90601" bIns="45300" rtlCol="0" anchor="b"/>
          <a:lstStyle>
            <a:lvl1pPr algn="r">
              <a:defRPr sz="1200"/>
            </a:lvl1pPr>
          </a:lstStyle>
          <a:p>
            <a:fld id="{E0D9880D-416B-4745-A82E-9424171888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75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タイトル スライド">
    <p:bg>
      <p:bgPr>
        <a:solidFill>
          <a:srgbClr val="00CC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5857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592A03F-DA7A-4938-BC05-34D3D673C84C}"/>
              </a:ext>
            </a:extLst>
          </p:cNvPr>
          <p:cNvSpPr txBox="1"/>
          <p:nvPr userDrawn="1"/>
        </p:nvSpPr>
        <p:spPr>
          <a:xfrm>
            <a:off x="3678150" y="217739"/>
            <a:ext cx="3527948" cy="430695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4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社会福祉法人ユーアイ村 </a:t>
            </a:r>
            <a:r>
              <a:rPr lang="en-US" altLang="ja-JP" sz="14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14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まるごとカフェ</a:t>
            </a:r>
            <a:r>
              <a:rPr lang="en-US" altLang="ja-JP" sz="14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』 </a:t>
            </a:r>
            <a:r>
              <a:rPr lang="ja-JP" altLang="en-US" sz="14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</a:t>
            </a:r>
            <a:endParaRPr lang="en-US" altLang="ja-JP" sz="14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水戸市吉沼町</a:t>
            </a:r>
            <a:r>
              <a:rPr lang="en-US" altLang="ja-JP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1429-12</a:t>
            </a:r>
            <a:r>
              <a:rPr lang="ja-JP" altLang="en-US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電話 </a:t>
            </a:r>
            <a:r>
              <a:rPr lang="en-US" altLang="ja-JP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029-297-7708</a:t>
            </a:r>
            <a:r>
              <a:rPr lang="ja-JP" altLang="en-US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（直通） </a:t>
            </a:r>
            <a:endParaRPr lang="ja-JP" altLang="en-US" sz="10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520ECA5-0210-4535-BEE8-077F48F71FD1}"/>
              </a:ext>
            </a:extLst>
          </p:cNvPr>
          <p:cNvSpPr txBox="1"/>
          <p:nvPr userDrawn="1"/>
        </p:nvSpPr>
        <p:spPr>
          <a:xfrm>
            <a:off x="1966577" y="1317437"/>
            <a:ext cx="1628651" cy="446276"/>
          </a:xfrm>
          <a:prstGeom prst="rect">
            <a:avLst/>
          </a:prstGeom>
          <a:noFill/>
        </p:spPr>
        <p:txBody>
          <a:bodyPr wrap="none" lIns="0" tIns="0" rIns="0" bIns="0" anchor="ctr" anchorCtr="0">
            <a:spAutoFit/>
          </a:bodyPr>
          <a:lstStyle/>
          <a:p>
            <a:pPr algn="just"/>
            <a:r>
              <a:rPr lang="ja-JP" altLang="en-US" sz="11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使用できる対象年齢：</a:t>
            </a:r>
          </a:p>
          <a:p>
            <a:pPr algn="just"/>
            <a:r>
              <a:rPr lang="en-US" altLang="ja-JP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lang="ja-JP" altLang="en-US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歳児の親子</a:t>
            </a:r>
            <a:endParaRPr lang="ja-JP" altLang="en-US" sz="40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9" name="表 12">
            <a:extLst>
              <a:ext uri="{FF2B5EF4-FFF2-40B4-BE49-F238E27FC236}">
                <a16:creationId xmlns:a16="http://schemas.microsoft.com/office/drawing/2014/main" id="{21C56BE6-AB87-45CA-B59D-196935AF502D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281062019"/>
              </p:ext>
            </p:extLst>
          </p:nvPr>
        </p:nvGraphicFramePr>
        <p:xfrm>
          <a:off x="3704727" y="757333"/>
          <a:ext cx="3501371" cy="1006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1371">
                  <a:extLst>
                    <a:ext uri="{9D8B030D-6E8A-4147-A177-3AD203B41FA5}">
                      <a16:colId xmlns:a16="http://schemas.microsoft.com/office/drawing/2014/main" val="13587609"/>
                    </a:ext>
                  </a:extLst>
                </a:gridCol>
              </a:tblGrid>
              <a:tr h="303161">
                <a:tc>
                  <a:txBody>
                    <a:bodyPr/>
                    <a:lstStyle/>
                    <a:p>
                      <a:pPr rtl="0" fontAlgn="auto">
                        <a:lnSpc>
                          <a:spcPct val="100000"/>
                        </a:lnSpc>
                      </a:pPr>
                      <a:r>
                        <a:rPr kumimoji="1" lang="ja-JP" altLang="en-US" sz="1400" b="1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利用のご予約は</a:t>
                      </a:r>
                      <a:r>
                        <a:rPr kumimoji="1" lang="en-US" altLang="ja-JP" sz="1400" b="1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【</a:t>
                      </a:r>
                      <a:r>
                        <a:rPr kumimoji="1" lang="ja-JP" altLang="en-US" sz="1400" b="1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ネット予約</a:t>
                      </a:r>
                      <a:r>
                        <a:rPr kumimoji="1" lang="en-US" altLang="ja-JP" sz="1400" b="1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】</a:t>
                      </a:r>
                      <a:r>
                        <a:rPr kumimoji="1" lang="ja-JP" altLang="en-US" sz="1400" b="1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でお願いします</a:t>
                      </a:r>
                      <a:endParaRPr kumimoji="1" lang="ja-JP" altLang="en-US" sz="1400" baseline="0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44000" marR="0" marT="0" marB="0" anchor="ctr">
                    <a:lnL w="381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643120"/>
                  </a:ext>
                </a:extLst>
              </a:tr>
              <a:tr h="703218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</a:pPr>
                      <a:r>
                        <a:rPr kumimoji="1" lang="ja-JP" altLang="en-US" sz="3200" baseline="0" dirty="0">
                          <a:solidFill>
                            <a:srgbClr val="FF0066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要予約です！</a:t>
                      </a:r>
                      <a:endParaRPr kumimoji="1" lang="en-US" altLang="ja-JP" sz="3200" baseline="0" dirty="0">
                        <a:solidFill>
                          <a:srgbClr val="FF0066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50" b="0" i="0" u="none" strike="noStrike" kern="12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https://www.alco-ca.com/youi/reservation/login</a:t>
                      </a:r>
                      <a:endParaRPr kumimoji="1" lang="ja-JP" altLang="en-US" sz="850" b="0" i="0" u="none" strike="noStrike" kern="12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144000" marR="180000" marT="72000" marB="0">
                    <a:lnL w="381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268481"/>
                  </a:ext>
                </a:extLst>
              </a:tr>
            </a:tbl>
          </a:graphicData>
        </a:graphic>
      </p:graphicFrame>
      <p:pic>
        <p:nvPicPr>
          <p:cNvPr id="20" name="図 19" descr="挿絵, 記号 が含まれている画像&#10;&#10;自動的に生成された説明">
            <a:extLst>
              <a:ext uri="{FF2B5EF4-FFF2-40B4-BE49-F238E27FC236}">
                <a16:creationId xmlns:a16="http://schemas.microsoft.com/office/drawing/2014/main" id="{CD4D6B6B-6C99-4D49-B975-27E19BFE3DF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2324" y="1137350"/>
            <a:ext cx="550545" cy="550545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A9958B59-7B17-4ABF-8BD1-BE7EAEF59CF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739" y="139526"/>
            <a:ext cx="3108316" cy="306000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6D4B918-281F-4CD9-9627-76FAEB600D5A}"/>
              </a:ext>
            </a:extLst>
          </p:cNvPr>
          <p:cNvSpPr txBox="1"/>
          <p:nvPr userDrawn="1"/>
        </p:nvSpPr>
        <p:spPr>
          <a:xfrm>
            <a:off x="383099" y="8978509"/>
            <a:ext cx="5441298" cy="73808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ja-JP" sz="11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ユーアイ子育て支援センター　基本的な利用方法</a:t>
            </a:r>
            <a:r>
              <a:rPr lang="en-US" altLang="ja-JP" sz="11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algn="just">
              <a:lnSpc>
                <a:spcPct val="130000"/>
              </a:lnSpc>
            </a:pPr>
            <a:r>
              <a:rPr lang="ja-JP" altLang="en-US" sz="9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●室内開放は</a:t>
            </a:r>
            <a:r>
              <a:rPr lang="en-US" altLang="ja-JP" sz="9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9:00</a:t>
            </a:r>
            <a:r>
              <a:rPr lang="ja-JP" altLang="en-US" sz="9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9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14:00</a:t>
            </a:r>
            <a:r>
              <a:rPr lang="ja-JP" altLang="en-US" sz="9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●園庭開放は</a:t>
            </a:r>
            <a:r>
              <a:rPr lang="en-US" altLang="ja-JP" sz="9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12:30</a:t>
            </a:r>
            <a:r>
              <a:rPr lang="ja-JP" altLang="en-US" sz="9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9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13:30 </a:t>
            </a:r>
            <a:r>
              <a:rPr lang="ja-JP" altLang="en-US" sz="8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＊要帽子 ＊天候によって中止の場合もあります　</a:t>
            </a:r>
            <a:r>
              <a:rPr lang="ja-JP" altLang="en-US" sz="9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●ご利用は無料です。はじめての方、大歓迎です！　●飲みもの、昼食はご持参ください </a:t>
            </a:r>
            <a:r>
              <a:rPr lang="ja-JP" altLang="en-US" sz="8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＊併設するユーアイキッチンでお弁当も購入できます　</a:t>
            </a:r>
            <a:r>
              <a:rPr lang="ja-JP" altLang="en-US" sz="9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●電話での子育てよろず相談（育児全般、仕事復帰、</a:t>
            </a:r>
            <a:r>
              <a:rPr lang="en-US" altLang="ja-JP" sz="9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  <a:r>
              <a:rPr lang="ja-JP" altLang="en-US" sz="9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）も受け付けています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A6681340-B0FA-4999-9EEF-C5E035A5765D}"/>
              </a:ext>
            </a:extLst>
          </p:cNvPr>
          <p:cNvSpPr/>
          <p:nvPr userDrawn="1"/>
        </p:nvSpPr>
        <p:spPr>
          <a:xfrm>
            <a:off x="1502305" y="9976291"/>
            <a:ext cx="430998" cy="174639"/>
          </a:xfrm>
          <a:prstGeom prst="rect">
            <a:avLst/>
          </a:prstGeom>
          <a:solidFill>
            <a:schemeClr val="bg1"/>
          </a:solidFill>
          <a:ln w="22225">
            <a:solidFill>
              <a:srgbClr val="FF006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6D9857B0-9CE8-4D8B-BD45-187B7F1CD5F8}"/>
              </a:ext>
            </a:extLst>
          </p:cNvPr>
          <p:cNvSpPr txBox="1"/>
          <p:nvPr userDrawn="1"/>
        </p:nvSpPr>
        <p:spPr>
          <a:xfrm>
            <a:off x="369739" y="9758175"/>
            <a:ext cx="5570075" cy="88370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en-US" altLang="ja-JP" sz="11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新型コロナウイルス感染症対策について</a:t>
            </a:r>
            <a:r>
              <a:rPr lang="en-US" altLang="ja-JP" sz="11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1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b="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＊利用される皆様に次のことにご協力をお願いいたします</a:t>
            </a:r>
            <a:endParaRPr lang="en-US" altLang="ja-JP" sz="1100" b="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lnSpc>
                <a:spcPct val="125000"/>
              </a:lnSpc>
            </a:pPr>
            <a:r>
              <a:rPr lang="en-US" altLang="ja-JP" sz="9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9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日の利用は</a:t>
            </a:r>
            <a:r>
              <a:rPr lang="en-US" altLang="ja-JP" sz="9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9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組まで </a:t>
            </a:r>
            <a:r>
              <a:rPr lang="ja-JP" altLang="en-US" sz="9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900" b="1" dirty="0">
                <a:solidFill>
                  <a:srgbClr val="FF1E7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要予約</a:t>
            </a:r>
            <a:r>
              <a:rPr lang="ja-JP" altLang="en-US" sz="9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　</a:t>
            </a:r>
            <a:r>
              <a:rPr lang="ja-JP" altLang="en-US" sz="9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●「風邪の諸症状（熱</a:t>
            </a:r>
            <a:r>
              <a:rPr lang="en-US" altLang="ja-JP" sz="9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37.5℃</a:t>
            </a:r>
            <a:r>
              <a:rPr lang="ja-JP" altLang="en-US" sz="9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以上・咳・嘔吐・下痢・鼻水）がある保護者様、お子様の利用はご遠慮ください</a:t>
            </a:r>
            <a:r>
              <a:rPr lang="ja-JP" altLang="en-US" sz="9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●利用する保護者様、お子様は入室前に検温、手洗いをお願いします</a:t>
            </a:r>
            <a:r>
              <a:rPr lang="ja-JP" altLang="en-US" sz="9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●</a:t>
            </a:r>
            <a:r>
              <a:rPr lang="ja-JP" altLang="en-US" sz="900" b="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マスクの着用は各ご家庭の判断にお任せします</a:t>
            </a:r>
            <a:r>
              <a:rPr lang="ja-JP" altLang="en-US" sz="9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●室内の換気やおもちゃの消毒をこまめに実施します</a:t>
            </a:r>
            <a:r>
              <a:rPr lang="ja-JP" altLang="en-US" sz="9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●予定しているプログラムは急きょ中止となる場合があります</a:t>
            </a:r>
            <a:r>
              <a:rPr lang="ja-JP" altLang="en-US" sz="9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ja-JP" altLang="en-US" sz="9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46372AE-0F16-4475-B2CE-6B2E5BDD0333}"/>
              </a:ext>
            </a:extLst>
          </p:cNvPr>
          <p:cNvSpPr/>
          <p:nvPr userDrawn="1"/>
        </p:nvSpPr>
        <p:spPr>
          <a:xfrm>
            <a:off x="6030626" y="9042611"/>
            <a:ext cx="1225627" cy="15992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 descr="アイコン&#10;&#10;自動的に生成された説明">
            <a:extLst>
              <a:ext uri="{FF2B5EF4-FFF2-40B4-BE49-F238E27FC236}">
                <a16:creationId xmlns:a16="http://schemas.microsoft.com/office/drawing/2014/main" id="{71CA7519-CC4C-45B5-AD00-B499D802B9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93" y="9902195"/>
            <a:ext cx="400050" cy="400050"/>
          </a:xfrm>
          <a:prstGeom prst="rect">
            <a:avLst/>
          </a:prstGeom>
        </p:spPr>
      </p:pic>
      <p:pic>
        <p:nvPicPr>
          <p:cNvPr id="6" name="図 5" descr="QR コード&#10;&#10;自動的に生成された説明">
            <a:extLst>
              <a:ext uri="{FF2B5EF4-FFF2-40B4-BE49-F238E27FC236}">
                <a16:creationId xmlns:a16="http://schemas.microsoft.com/office/drawing/2014/main" id="{DF22E811-C2E2-432D-B97E-D502605784D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7412" y="9830346"/>
            <a:ext cx="465143" cy="465143"/>
          </a:xfrm>
          <a:prstGeom prst="rect">
            <a:avLst/>
          </a:prstGeom>
        </p:spPr>
      </p:pic>
      <p:pic>
        <p:nvPicPr>
          <p:cNvPr id="8" name="図 7" descr="アイコン&#10;&#10;自動的に生成された説明">
            <a:extLst>
              <a:ext uri="{FF2B5EF4-FFF2-40B4-BE49-F238E27FC236}">
                <a16:creationId xmlns:a16="http://schemas.microsoft.com/office/drawing/2014/main" id="{443370F5-A16A-4BA7-94F9-00222A93173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2633" y="9219076"/>
            <a:ext cx="432000" cy="432000"/>
          </a:xfrm>
          <a:prstGeom prst="rect">
            <a:avLst/>
          </a:prstGeom>
        </p:spPr>
      </p:pic>
      <p:pic>
        <p:nvPicPr>
          <p:cNvPr id="10" name="図 9" descr="QR コード&#10;&#10;自動的に生成された説明">
            <a:extLst>
              <a:ext uri="{FF2B5EF4-FFF2-40B4-BE49-F238E27FC236}">
                <a16:creationId xmlns:a16="http://schemas.microsoft.com/office/drawing/2014/main" id="{645936E7-6F31-405F-BD46-F047F4EFF3AA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7099" y="9226294"/>
            <a:ext cx="445770" cy="445770"/>
          </a:xfrm>
          <a:prstGeom prst="rect">
            <a:avLst/>
          </a:prstGeom>
        </p:spPr>
      </p:pic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FA877AC-102A-4E51-83E7-6B5D549ADE42}"/>
              </a:ext>
            </a:extLst>
          </p:cNvPr>
          <p:cNvSpPr txBox="1"/>
          <p:nvPr userDrawn="1"/>
        </p:nvSpPr>
        <p:spPr>
          <a:xfrm>
            <a:off x="6137691" y="9062169"/>
            <a:ext cx="833883" cy="21544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r>
              <a:rPr lang="en-US" altLang="ja-JP" sz="8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LINE</a:t>
            </a:r>
            <a:r>
              <a:rPr lang="ja-JP" altLang="en-US" sz="8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＠はこちら</a:t>
            </a:r>
            <a:endParaRPr lang="ja-JP" altLang="en-US" sz="800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C3D15CB-E8E9-49B4-8641-09219368F93A}"/>
              </a:ext>
            </a:extLst>
          </p:cNvPr>
          <p:cNvSpPr txBox="1"/>
          <p:nvPr userDrawn="1"/>
        </p:nvSpPr>
        <p:spPr>
          <a:xfrm>
            <a:off x="6131121" y="9678829"/>
            <a:ext cx="1024639" cy="21544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r>
              <a:rPr lang="ja-JP" altLang="en-US" sz="8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インスタグラムはこちら</a:t>
            </a:r>
            <a:endParaRPr lang="ja-JP" altLang="en-US" sz="8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34363CB-FD57-4C10-B27D-4EDE9D4FAAB4}"/>
              </a:ext>
            </a:extLst>
          </p:cNvPr>
          <p:cNvSpPr txBox="1"/>
          <p:nvPr userDrawn="1"/>
        </p:nvSpPr>
        <p:spPr>
          <a:xfrm>
            <a:off x="6121441" y="10332280"/>
            <a:ext cx="1044000" cy="19581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none" lIns="288000" tIns="36000" rIns="72000" bIns="36000" rtlCol="0" anchor="ctr" anchorCtr="0">
            <a:spAutoFit/>
          </a:bodyPr>
          <a:lstStyle/>
          <a:p>
            <a:r>
              <a:rPr kumimoji="1" lang="ja-JP" altLang="en-US" sz="800" dirty="0">
                <a:solidFill>
                  <a:srgbClr val="00206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ユーアイ　子育て</a:t>
            </a:r>
          </a:p>
        </p:txBody>
      </p:sp>
      <p:pic>
        <p:nvPicPr>
          <p:cNvPr id="14" name="図 13" descr="アイコン&#10;&#10;自動的に生成された説明">
            <a:extLst>
              <a:ext uri="{FF2B5EF4-FFF2-40B4-BE49-F238E27FC236}">
                <a16:creationId xmlns:a16="http://schemas.microsoft.com/office/drawing/2014/main" id="{D8593A67-4626-4FE6-B7C5-724942B29F22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2820" y="10347548"/>
            <a:ext cx="195813" cy="195813"/>
          </a:xfrm>
          <a:prstGeom prst="rect">
            <a:avLst/>
          </a:prstGeom>
        </p:spPr>
      </p:pic>
      <p:pic>
        <p:nvPicPr>
          <p:cNvPr id="5" name="図 4" descr="男性の顔の絵&#10;&#10;低い精度で自動的に生成された説明">
            <a:extLst>
              <a:ext uri="{FF2B5EF4-FFF2-40B4-BE49-F238E27FC236}">
                <a16:creationId xmlns:a16="http://schemas.microsoft.com/office/drawing/2014/main" id="{0D174127-4129-47BE-A3F4-A1ADAFBEBB30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0658" y="587358"/>
            <a:ext cx="1612202" cy="631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562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12AEB5E-6458-4BA7-AFC6-863C6E8981BA}"/>
              </a:ext>
            </a:extLst>
          </p:cNvPr>
          <p:cNvSpPr/>
          <p:nvPr/>
        </p:nvSpPr>
        <p:spPr>
          <a:xfrm>
            <a:off x="393273" y="726221"/>
            <a:ext cx="1440000" cy="1044000"/>
          </a:xfrm>
          <a:prstGeom prst="rect">
            <a:avLst/>
          </a:prstGeom>
          <a:solidFill>
            <a:srgbClr val="00206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612000" bIns="0" rtlCol="0" anchor="ctr"/>
          <a:lstStyle/>
          <a:p>
            <a:pPr marL="87313"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kumimoji="1" lang="en-US" altLang="ja-JP" sz="4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1E174F6D-D0BC-4E55-8B62-0C815DE43C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889981"/>
              </p:ext>
            </p:extLst>
          </p:nvPr>
        </p:nvGraphicFramePr>
        <p:xfrm>
          <a:off x="304175" y="1834185"/>
          <a:ext cx="6951323" cy="70929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272">
                  <a:extLst>
                    <a:ext uri="{9D8B030D-6E8A-4147-A177-3AD203B41FA5}">
                      <a16:colId xmlns:a16="http://schemas.microsoft.com/office/drawing/2014/main" val="2166910958"/>
                    </a:ext>
                  </a:extLst>
                </a:gridCol>
                <a:gridCol w="1080655">
                  <a:extLst>
                    <a:ext uri="{9D8B030D-6E8A-4147-A177-3AD203B41FA5}">
                      <a16:colId xmlns:a16="http://schemas.microsoft.com/office/drawing/2014/main" val="4280819665"/>
                    </a:ext>
                  </a:extLst>
                </a:gridCol>
                <a:gridCol w="1082341">
                  <a:extLst>
                    <a:ext uri="{9D8B030D-6E8A-4147-A177-3AD203B41FA5}">
                      <a16:colId xmlns:a16="http://schemas.microsoft.com/office/drawing/2014/main" val="3848966366"/>
                    </a:ext>
                  </a:extLst>
                </a:gridCol>
                <a:gridCol w="1078968">
                  <a:extLst>
                    <a:ext uri="{9D8B030D-6E8A-4147-A177-3AD203B41FA5}">
                      <a16:colId xmlns:a16="http://schemas.microsoft.com/office/drawing/2014/main" val="4120793700"/>
                    </a:ext>
                  </a:extLst>
                </a:gridCol>
                <a:gridCol w="1026923">
                  <a:extLst>
                    <a:ext uri="{9D8B030D-6E8A-4147-A177-3AD203B41FA5}">
                      <a16:colId xmlns:a16="http://schemas.microsoft.com/office/drawing/2014/main" val="4154368004"/>
                    </a:ext>
                  </a:extLst>
                </a:gridCol>
                <a:gridCol w="1094509">
                  <a:extLst>
                    <a:ext uri="{9D8B030D-6E8A-4147-A177-3AD203B41FA5}">
                      <a16:colId xmlns:a16="http://schemas.microsoft.com/office/drawing/2014/main" val="1189462403"/>
                    </a:ext>
                  </a:extLst>
                </a:gridCol>
                <a:gridCol w="1080655">
                  <a:extLst>
                    <a:ext uri="{9D8B030D-6E8A-4147-A177-3AD203B41FA5}">
                      <a16:colId xmlns:a16="http://schemas.microsoft.com/office/drawing/2014/main" val="320608725"/>
                    </a:ext>
                  </a:extLst>
                </a:gridCol>
              </a:tblGrid>
              <a:tr h="2879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rgbClr val="009999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木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土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7173694"/>
                  </a:ext>
                </a:extLst>
              </a:tr>
              <a:tr h="270597"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solidFill>
                          <a:srgbClr val="009999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solidFill>
                          <a:srgbClr val="009999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8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rgbClr val="009999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1800" b="0" dirty="0">
                        <a:solidFill>
                          <a:srgbClr val="009999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18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rgbClr val="009999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sz="1800" b="0" dirty="0">
                        <a:solidFill>
                          <a:srgbClr val="009999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rgbClr val="009999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kumimoji="1" lang="ja-JP" altLang="en-US" sz="1800" b="0" dirty="0">
                        <a:solidFill>
                          <a:srgbClr val="009999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6395158"/>
                  </a:ext>
                </a:extLst>
              </a:tr>
              <a:tr h="1025622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9999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9999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rgbClr val="009999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休み</a:t>
                      </a:r>
                      <a:endParaRPr kumimoji="1" lang="en-US" altLang="ja-JP" sz="1000" dirty="0">
                        <a:solidFill>
                          <a:srgbClr val="009999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室内開放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rgbClr val="009999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休み</a:t>
                      </a:r>
                      <a:endParaRPr kumimoji="1" lang="en-US" altLang="ja-JP" sz="1000" dirty="0">
                        <a:solidFill>
                          <a:srgbClr val="009999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rgbClr val="009999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休み</a:t>
                      </a:r>
                      <a:endParaRPr kumimoji="1" lang="en-US" altLang="ja-JP" sz="1000" dirty="0">
                        <a:solidFill>
                          <a:srgbClr val="009999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0326057"/>
                  </a:ext>
                </a:extLst>
              </a:tr>
              <a:tr h="27059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rgbClr val="009999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kumimoji="1" lang="ja-JP" altLang="en-US" sz="1800" b="0" dirty="0">
                        <a:solidFill>
                          <a:srgbClr val="009999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rgbClr val="009999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endParaRPr kumimoji="1" lang="ja-JP" altLang="en-US" sz="1800" b="0" dirty="0">
                        <a:solidFill>
                          <a:srgbClr val="009999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4968519"/>
                  </a:ext>
                </a:extLst>
              </a:tr>
              <a:tr h="1046539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999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休み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室内開放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「ベビーの日」</a:t>
                      </a:r>
                      <a:endParaRPr kumimoji="1" lang="en-US" altLang="ja-JP" sz="10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月の</a:t>
                      </a:r>
                      <a:endParaRPr kumimoji="1" lang="en-US" altLang="ja-JP" sz="10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おひるねアート～</a:t>
                      </a:r>
                      <a:endParaRPr kumimoji="1" lang="en-US" altLang="ja-JP" sz="10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か月）</a:t>
                      </a:r>
                      <a:endParaRPr kumimoji="1" lang="en-US" altLang="ja-JP" sz="10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10:00</a:t>
                      </a:r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/0</a:t>
                      </a:r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歳児</a:t>
                      </a:r>
                      <a:endParaRPr kumimoji="1" lang="en-US" altLang="ja-JP" sz="10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1E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「親子リトミック」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in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上大野市民センター</a:t>
                      </a:r>
                      <a:endParaRPr kumimoji="1" lang="en-US" altLang="ja-JP" sz="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組）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「ベビーの日」</a:t>
                      </a:r>
                      <a:endParaRPr kumimoji="1" lang="en-US" altLang="ja-JP" sz="10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月の</a:t>
                      </a:r>
                      <a:endParaRPr kumimoji="1" lang="en-US" altLang="ja-JP" sz="10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おひるねアート～</a:t>
                      </a:r>
                      <a:endParaRPr kumimoji="1" lang="en-US" altLang="ja-JP" sz="10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か月）</a:t>
                      </a:r>
                      <a:endParaRPr kumimoji="1" lang="en-US" altLang="ja-JP" sz="10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10:00</a:t>
                      </a:r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/0</a:t>
                      </a:r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歳児</a:t>
                      </a:r>
                      <a:endParaRPr kumimoji="1" lang="en-US" altLang="ja-JP" sz="10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1E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室内開放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999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休み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9009764"/>
                  </a:ext>
                </a:extLst>
              </a:tr>
              <a:tr h="27059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rgbClr val="009999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kumimoji="1" lang="ja-JP" altLang="en-US" sz="1800" b="0" dirty="0">
                        <a:solidFill>
                          <a:srgbClr val="009999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404195"/>
                  </a:ext>
                </a:extLst>
              </a:tr>
              <a:tr h="970715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999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休み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室内開放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月の</a:t>
                      </a: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おひるねアート</a:t>
                      </a: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10:00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11:00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組）</a:t>
                      </a: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室内開放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アロマでバスボム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10:00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11:00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組）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※200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「ベビーの日」</a:t>
                      </a:r>
                      <a:endParaRPr kumimoji="1" lang="en-US" altLang="ja-JP" sz="10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月の</a:t>
                      </a:r>
                      <a:endParaRPr kumimoji="1" lang="en-US" altLang="ja-JP" sz="10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手型足型アート～</a:t>
                      </a:r>
                      <a:endParaRPr kumimoji="1" lang="en-US" altLang="ja-JP" sz="10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か月）</a:t>
                      </a:r>
                      <a:endParaRPr kumimoji="1" lang="en-US" altLang="ja-JP" sz="10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10:00</a:t>
                      </a:r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/0</a:t>
                      </a:r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歳児</a:t>
                      </a:r>
                      <a:endParaRPr kumimoji="1" lang="en-US" altLang="ja-JP" sz="10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1E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室内開放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262127"/>
                  </a:ext>
                </a:extLst>
              </a:tr>
              <a:tr h="27059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rgbClr val="009999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  <a:endParaRPr kumimoji="1" lang="ja-JP" altLang="en-US" sz="1800" b="0" dirty="0">
                        <a:solidFill>
                          <a:srgbClr val="009999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  <a:endParaRPr kumimoji="1" lang="ja-JP" altLang="en-US" sz="18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rgbClr val="009999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</a:t>
                      </a:r>
                      <a:endParaRPr kumimoji="1" lang="ja-JP" altLang="en-US" sz="1800" b="0" dirty="0">
                        <a:solidFill>
                          <a:srgbClr val="009999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rgbClr val="009999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endParaRPr kumimoji="1" lang="ja-JP" altLang="en-US" sz="1800" b="0" dirty="0">
                        <a:solidFill>
                          <a:srgbClr val="009999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7888148"/>
                  </a:ext>
                </a:extLst>
              </a:tr>
              <a:tr h="1080635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999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休み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室内開放</a:t>
                      </a: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「ベビーの日」</a:t>
                      </a:r>
                      <a:endParaRPr kumimoji="1" lang="en-US" altLang="ja-JP" sz="10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月の</a:t>
                      </a:r>
                      <a:endParaRPr kumimoji="1" lang="en-US" altLang="ja-JP" sz="10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手型足型アート～</a:t>
                      </a:r>
                      <a:endParaRPr kumimoji="1" lang="en-US" altLang="ja-JP" sz="10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か月）</a:t>
                      </a:r>
                      <a:endParaRPr kumimoji="1" lang="en-US" altLang="ja-JP" sz="10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10:00</a:t>
                      </a:r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/0</a:t>
                      </a:r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歳児</a:t>
                      </a:r>
                      <a:endParaRPr kumimoji="1" lang="en-US" altLang="ja-JP" sz="10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1E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室内開放</a:t>
                      </a: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999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休み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「ベビーの日」</a:t>
                      </a:r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～ユーアイ</a:t>
                      </a:r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デビューの日～</a:t>
                      </a:r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10:00</a:t>
                      </a: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/0</a:t>
                      </a: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歳児</a:t>
                      </a:r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初めての方大歓迎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999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休み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1079348"/>
                  </a:ext>
                </a:extLst>
              </a:tr>
              <a:tr h="27059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rgbClr val="009999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</a:t>
                      </a:r>
                      <a:endParaRPr kumimoji="1" lang="ja-JP" altLang="en-US" sz="1800" b="0" dirty="0">
                        <a:solidFill>
                          <a:srgbClr val="009999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b="0" dirty="0">
                        <a:solidFill>
                          <a:srgbClr val="009999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1847252"/>
                  </a:ext>
                </a:extLst>
              </a:tr>
              <a:tr h="601327">
                <a:tc row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999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休み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月の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手型・足型アート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10:00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11:00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組）</a:t>
                      </a: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「ママの</a:t>
                      </a: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リフレッシュヨガ」</a:t>
                      </a: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in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上大野市民センター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10:30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11:10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組）</a:t>
                      </a: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ほかほか！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壺焼きいも作り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10:00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12:00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組）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※300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「ベビーの日」</a:t>
                      </a:r>
                      <a:endParaRPr kumimoji="1" lang="en-US" altLang="ja-JP" sz="10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～みそ玉を作ろう～</a:t>
                      </a:r>
                      <a:r>
                        <a:rPr kumimoji="1" lang="en-US" altLang="ja-JP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10:00</a:t>
                      </a:r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/0</a:t>
                      </a:r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歳児</a:t>
                      </a:r>
                      <a:endParaRPr kumimoji="1" lang="en-US" altLang="ja-JP" sz="10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1E7D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9999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9306377"/>
                  </a:ext>
                </a:extLst>
              </a:tr>
              <a:tr h="7085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オンライン</a:t>
                      </a: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「助産師個別相談」</a:t>
                      </a: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13:00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13:30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組）</a:t>
                      </a: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6077357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1AC1461-7910-42CE-BA70-842DE3BFB738}"/>
              </a:ext>
            </a:extLst>
          </p:cNvPr>
          <p:cNvSpPr txBox="1"/>
          <p:nvPr/>
        </p:nvSpPr>
        <p:spPr>
          <a:xfrm>
            <a:off x="1238238" y="1112725"/>
            <a:ext cx="595035" cy="61760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月の</a:t>
            </a:r>
            <a:endParaRPr kumimoji="1" lang="en-US" altLang="ja-JP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予定</a:t>
            </a:r>
            <a:endParaRPr lang="ja-JP" alt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733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2309</TotalTime>
  <Words>306</Words>
  <Application>Microsoft Office PowerPoint</Application>
  <PresentationFormat>ユーザー設定</PresentationFormat>
  <Paragraphs>115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Yu Gothic UI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夏樹 平井</dc:creator>
  <cp:lastModifiedBy>youistaff</cp:lastModifiedBy>
  <cp:revision>152</cp:revision>
  <cp:lastPrinted>2023-08-02T03:41:12Z</cp:lastPrinted>
  <dcterms:created xsi:type="dcterms:W3CDTF">2020-08-31T05:28:33Z</dcterms:created>
  <dcterms:modified xsi:type="dcterms:W3CDTF">2023-10-23T00:44:53Z</dcterms:modified>
</cp:coreProperties>
</file>